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8" r:id="rId3"/>
    <p:sldId id="259" r:id="rId4"/>
    <p:sldId id="261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0"/>
    <p:restoredTop sz="96181"/>
  </p:normalViewPr>
  <p:slideViewPr>
    <p:cSldViewPr snapToGrid="0" snapToObjects="1">
      <p:cViewPr varScale="1">
        <p:scale>
          <a:sx n="123" d="100"/>
          <a:sy n="123" d="100"/>
        </p:scale>
        <p:origin x="2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FC77B-C798-EB44-AE00-9748DDFA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18" y="5438942"/>
            <a:ext cx="11195873" cy="689514"/>
          </a:xfrm>
        </p:spPr>
        <p:txBody>
          <a:bodyPr>
            <a:noAutofit/>
          </a:bodyPr>
          <a:lstStyle/>
          <a:p>
            <a:pPr algn="ctr"/>
            <a:r>
              <a:rPr lang="en" sz="28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Revisiting Optimal Class Ratios in Imbalanced Learning</a:t>
            </a:r>
            <a:endParaRPr lang="fr-FR" sz="2800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F7F77E-59D5-C041-A2DD-E3BA7D5E1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5646" y="5966696"/>
            <a:ext cx="8140246" cy="689515"/>
          </a:xfrm>
        </p:spPr>
        <p:txBody>
          <a:bodyPr>
            <a:normAutofit/>
          </a:bodyPr>
          <a:lstStyle/>
          <a:p>
            <a:r>
              <a:rPr lang="en" dirty="0"/>
              <a:t>JDSE 2025, Baptiste PRAS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E6D449-85D4-1746-9B3E-F34FF05CF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38" y="571848"/>
            <a:ext cx="3396615" cy="43859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E03F8E0-3CA9-1148-922A-3BE2668DC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7" t="12423" r="10703" b="12163"/>
          <a:stretch/>
        </p:blipFill>
        <p:spPr>
          <a:xfrm>
            <a:off x="550019" y="840842"/>
            <a:ext cx="4909445" cy="39224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9047905-DF76-2640-8248-F6FCCDC447BF}"/>
              </a:ext>
            </a:extLst>
          </p:cNvPr>
          <p:cNvSpPr txBox="1"/>
          <p:nvPr/>
        </p:nvSpPr>
        <p:spPr>
          <a:xfrm>
            <a:off x="852755" y="4839529"/>
            <a:ext cx="10893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i="1" dirty="0" err="1"/>
              <a:t>Pezzicoli</a:t>
            </a:r>
            <a:r>
              <a:rPr lang="fr-FR" sz="1100" i="1" dirty="0"/>
              <a:t>, F.S., Ros, V., Landes, F.P., </a:t>
            </a:r>
            <a:r>
              <a:rPr lang="fr-FR" sz="1100" i="1" dirty="0" err="1"/>
              <a:t>Baity-Jesi</a:t>
            </a:r>
            <a:r>
              <a:rPr lang="fr-FR" sz="1100" i="1" dirty="0"/>
              <a:t>, M.: Class </a:t>
            </a:r>
            <a:r>
              <a:rPr lang="fr-FR" sz="1100" i="1" dirty="0" err="1"/>
              <a:t>imbalance</a:t>
            </a:r>
            <a:r>
              <a:rPr lang="fr-FR" sz="1100" i="1" dirty="0"/>
              <a:t> in </a:t>
            </a:r>
            <a:r>
              <a:rPr lang="fr-FR" sz="1100" i="1" dirty="0" err="1"/>
              <a:t>anomaly</a:t>
            </a:r>
            <a:r>
              <a:rPr lang="fr-FR" sz="1100" i="1" dirty="0"/>
              <a:t> </a:t>
            </a:r>
            <a:r>
              <a:rPr lang="fr-FR" sz="1100" i="1" dirty="0" err="1"/>
              <a:t>detection</a:t>
            </a:r>
            <a:r>
              <a:rPr lang="fr-FR" sz="1100" i="1" dirty="0"/>
              <a:t>: Learning </a:t>
            </a:r>
            <a:r>
              <a:rPr lang="fr-FR" sz="1100" i="1" dirty="0" err="1"/>
              <a:t>from</a:t>
            </a:r>
            <a:r>
              <a:rPr lang="fr-FR" sz="1100" i="1" dirty="0"/>
              <a:t> an </a:t>
            </a:r>
            <a:r>
              <a:rPr lang="fr-FR" sz="1100" i="1" dirty="0" err="1"/>
              <a:t>exactly</a:t>
            </a:r>
            <a:r>
              <a:rPr lang="fr-FR" sz="1100" i="1" dirty="0"/>
              <a:t> solvable model (2025), https://</a:t>
            </a:r>
            <a:r>
              <a:rPr lang="fr-FR" sz="1100" i="1" dirty="0" err="1"/>
              <a:t>arxiv.org</a:t>
            </a:r>
            <a:r>
              <a:rPr lang="fr-FR" sz="1100" i="1" dirty="0"/>
              <a:t>/abs/2501.11638</a:t>
            </a:r>
          </a:p>
        </p:txBody>
      </p:sp>
    </p:spTree>
    <p:extLst>
      <p:ext uri="{BB962C8B-B14F-4D97-AF65-F5344CB8AC3E}">
        <p14:creationId xmlns:p14="http://schemas.microsoft.com/office/powerpoint/2010/main" val="202639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FC77B-C798-EB44-AE00-9748DDFA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19" y="5438942"/>
            <a:ext cx="4909445" cy="68951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DATA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F7F77E-59D5-C041-A2DD-E3BA7D5E1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5646" y="5966696"/>
            <a:ext cx="8140246" cy="689515"/>
          </a:xfrm>
        </p:spPr>
        <p:txBody>
          <a:bodyPr>
            <a:normAutofit/>
          </a:bodyPr>
          <a:lstStyle/>
          <a:p>
            <a:r>
              <a:rPr lang="en" dirty="0"/>
              <a:t>Revisiting Optimal Class Ratios in Imbalanced Learning, JDSE 2025</a:t>
            </a:r>
            <a:br>
              <a:rPr lang="en" dirty="0"/>
            </a:b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C72C879-C302-8945-BBC2-F96191AA0E4B}"/>
              </a:ext>
            </a:extLst>
          </p:cNvPr>
          <p:cNvGrpSpPr/>
          <p:nvPr/>
        </p:nvGrpSpPr>
        <p:grpSpPr>
          <a:xfrm>
            <a:off x="426777" y="1308275"/>
            <a:ext cx="3773515" cy="3266634"/>
            <a:chOff x="561108" y="1297884"/>
            <a:chExt cx="3773515" cy="326663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77DDE2B-0506-764A-BEA1-731949C7E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950" t="12424" r="10323" b="11516"/>
            <a:stretch/>
          </p:blipFill>
          <p:spPr>
            <a:xfrm>
              <a:off x="561108" y="1297884"/>
              <a:ext cx="3773515" cy="2992582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05E4B82-6FAC-6E40-B460-285AB48CEECC}"/>
                </a:ext>
              </a:extLst>
            </p:cNvPr>
            <p:cNvSpPr txBox="1"/>
            <p:nvPr/>
          </p:nvSpPr>
          <p:spPr>
            <a:xfrm>
              <a:off x="1427394" y="4287519"/>
              <a:ext cx="2040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/>
                <a:t>Gaussian</a:t>
              </a:r>
              <a:r>
                <a:rPr lang="fr-FR" sz="1200" b="1" dirty="0"/>
                <a:t> data (</a:t>
              </a:r>
              <a:r>
                <a:rPr lang="fr-FR" sz="1200" b="1" dirty="0" err="1"/>
                <a:t>unlabeled</a:t>
              </a:r>
              <a:r>
                <a:rPr lang="fr-FR" sz="1200" b="1" dirty="0"/>
                <a:t>)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6CFE833D-5BDB-B64B-A1E3-0D578C815770}"/>
              </a:ext>
            </a:extLst>
          </p:cNvPr>
          <p:cNvGrpSpPr/>
          <p:nvPr/>
        </p:nvGrpSpPr>
        <p:grpSpPr>
          <a:xfrm>
            <a:off x="4200292" y="1308275"/>
            <a:ext cx="3772800" cy="3266633"/>
            <a:chOff x="4334623" y="1297884"/>
            <a:chExt cx="3772800" cy="326663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BFF2EE8-EB75-1741-9482-387E0C6F878D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13071" t="12727" r="10687" b="12424"/>
            <a:stretch/>
          </p:blipFill>
          <p:spPr>
            <a:xfrm>
              <a:off x="4334623" y="1297884"/>
              <a:ext cx="3772800" cy="299160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B057B11-B106-3140-B2BA-BF74368DE08E}"/>
                </a:ext>
              </a:extLst>
            </p:cNvPr>
            <p:cNvSpPr txBox="1"/>
            <p:nvPr/>
          </p:nvSpPr>
          <p:spPr>
            <a:xfrm>
              <a:off x="4421171" y="4287518"/>
              <a:ext cx="35997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" sz="1200" b="1" dirty="0"/>
                <a:t>Gaussian data, labeled with teacher (bias = -0.5)</a:t>
              </a:r>
              <a:endParaRPr lang="en" sz="1200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5974221-4B55-124F-BBCA-ACCFD3CD9828}"/>
              </a:ext>
            </a:extLst>
          </p:cNvPr>
          <p:cNvGrpSpPr/>
          <p:nvPr/>
        </p:nvGrpSpPr>
        <p:grpSpPr>
          <a:xfrm>
            <a:off x="7973092" y="1308275"/>
            <a:ext cx="3772800" cy="3266633"/>
            <a:chOff x="8107423" y="1297884"/>
            <a:chExt cx="3772800" cy="3266633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BE725D6-2041-6A47-9652-1F5E738BB369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13070" t="12424" r="10566" b="11970"/>
            <a:stretch/>
          </p:blipFill>
          <p:spPr>
            <a:xfrm>
              <a:off x="8107423" y="1297884"/>
              <a:ext cx="3772800" cy="299160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1A50C7A-5A9C-4D4B-A3DF-74BCEC956F56}"/>
                </a:ext>
              </a:extLst>
            </p:cNvPr>
            <p:cNvSpPr txBox="1"/>
            <p:nvPr/>
          </p:nvSpPr>
          <p:spPr>
            <a:xfrm>
              <a:off x="8193971" y="4287518"/>
              <a:ext cx="35997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sz="1200" b="1" dirty="0"/>
                <a:t>Gaussian data, labeled with teacher (bias = -1.0)</a:t>
              </a:r>
              <a:endParaRPr lang="en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3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FC77B-C798-EB44-AE00-9748DDFA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19" y="5438942"/>
            <a:ext cx="4909445" cy="689514"/>
          </a:xfrm>
        </p:spPr>
        <p:txBody>
          <a:bodyPr>
            <a:normAutofit/>
          </a:bodyPr>
          <a:lstStyle/>
          <a:p>
            <a:r>
              <a:rPr lang="fr-FR" sz="3600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Methods</a:t>
            </a:r>
            <a:endParaRPr lang="fr-FR" sz="3600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F7F77E-59D5-C041-A2DD-E3BA7D5E1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5646" y="5966696"/>
            <a:ext cx="8140246" cy="689515"/>
          </a:xfrm>
        </p:spPr>
        <p:txBody>
          <a:bodyPr>
            <a:normAutofit/>
          </a:bodyPr>
          <a:lstStyle/>
          <a:p>
            <a:r>
              <a:rPr lang="en" dirty="0"/>
              <a:t>Revisiting Optimal Class Ratios in Imbalanced Learning, JDSE 2025</a:t>
            </a:r>
            <a:br>
              <a:rPr lang="en" dirty="0"/>
            </a:b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D6A1BC9F-023A-CD4B-8745-E296E675E4C6}"/>
              </a:ext>
            </a:extLst>
          </p:cNvPr>
          <p:cNvGrpSpPr/>
          <p:nvPr/>
        </p:nvGrpSpPr>
        <p:grpSpPr>
          <a:xfrm>
            <a:off x="823962" y="1050758"/>
            <a:ext cx="6016265" cy="3133141"/>
            <a:chOff x="823962" y="1050758"/>
            <a:chExt cx="6016265" cy="313314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D33C0A9-2F6A-F749-AE05-62EBFF230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962" y="3351653"/>
              <a:ext cx="5914259" cy="832246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EF9092A-097A-C141-A05D-9EAA664B0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963" y="1050758"/>
              <a:ext cx="5914259" cy="4699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5CAE1F6-8C7D-F142-8F46-9D2D63569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962" y="2123512"/>
              <a:ext cx="6016265" cy="625286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8416462-6A9E-054D-891E-B99E18BC0F87}"/>
              </a:ext>
            </a:extLst>
          </p:cNvPr>
          <p:cNvGrpSpPr/>
          <p:nvPr/>
        </p:nvGrpSpPr>
        <p:grpSpPr>
          <a:xfrm>
            <a:off x="7334575" y="1050758"/>
            <a:ext cx="4030141" cy="1832207"/>
            <a:chOff x="7334575" y="1050758"/>
            <a:chExt cx="4030141" cy="183220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95F5DC1-7413-6D4D-8B17-9FD8920F7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426"/>
            <a:stretch/>
          </p:blipFill>
          <p:spPr>
            <a:xfrm>
              <a:off x="7334575" y="1050758"/>
              <a:ext cx="2014141" cy="1824866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684DBA0-108E-3F49-A3E8-339E028758AC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r="60044"/>
            <a:stretch/>
          </p:blipFill>
          <p:spPr>
            <a:xfrm>
              <a:off x="9348716" y="1057765"/>
              <a:ext cx="2016000" cy="1825200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3CDA83E-FE71-3448-9A9F-1339AE9C2059}"/>
              </a:ext>
            </a:extLst>
          </p:cNvPr>
          <p:cNvGrpSpPr/>
          <p:nvPr/>
        </p:nvGrpSpPr>
        <p:grpSpPr>
          <a:xfrm>
            <a:off x="7331738" y="3761793"/>
            <a:ext cx="3843844" cy="529799"/>
            <a:chOff x="7331738" y="3761793"/>
            <a:chExt cx="3843844" cy="529799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E363C86-730D-2041-ACB7-AC91F9B9F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31738" y="3761793"/>
              <a:ext cx="978090" cy="52979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00D1A4D-E04F-084B-B40F-55A58DAE39C8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15005" y="3762392"/>
              <a:ext cx="979200" cy="52920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97375009-86C4-544C-8679-08FCEA5DB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99382" y="3762392"/>
              <a:ext cx="676200" cy="529200"/>
            </a:xfrm>
            <a:prstGeom prst="rect">
              <a:avLst/>
            </a:prstGeom>
          </p:spPr>
        </p:pic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6F094C4-7C8E-8742-A160-DAE8F047736C}"/>
              </a:ext>
            </a:extLst>
          </p:cNvPr>
          <p:cNvCxnSpPr>
            <a:cxnSpLocks/>
          </p:cNvCxnSpPr>
          <p:nvPr/>
        </p:nvCxnSpPr>
        <p:spPr>
          <a:xfrm>
            <a:off x="6987654" y="900752"/>
            <a:ext cx="0" cy="35484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F6C662C-8645-0C43-94B9-88CCB14589F4}"/>
              </a:ext>
            </a:extLst>
          </p:cNvPr>
          <p:cNvCxnSpPr>
            <a:cxnSpLocks/>
          </p:cNvCxnSpPr>
          <p:nvPr/>
        </p:nvCxnSpPr>
        <p:spPr>
          <a:xfrm>
            <a:off x="6987654" y="3351653"/>
            <a:ext cx="462659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B20DA6EE-9579-CF4C-AB03-B65EE1E53DE5}"/>
              </a:ext>
            </a:extLst>
          </p:cNvPr>
          <p:cNvSpPr txBox="1"/>
          <p:nvPr/>
        </p:nvSpPr>
        <p:spPr>
          <a:xfrm>
            <a:off x="2165543" y="4855834"/>
            <a:ext cx="9644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i="1" dirty="0" err="1"/>
              <a:t>Borysenko</a:t>
            </a:r>
            <a:r>
              <a:rPr lang="fr-FR" sz="1100" i="1" dirty="0"/>
              <a:t>, O., </a:t>
            </a:r>
            <a:r>
              <a:rPr lang="fr-FR" sz="1100" i="1" dirty="0" err="1"/>
              <a:t>Byshkin</a:t>
            </a:r>
            <a:r>
              <a:rPr lang="fr-FR" sz="1100" i="1" dirty="0"/>
              <a:t>, M.: </a:t>
            </a:r>
            <a:r>
              <a:rPr lang="fr-FR" sz="1100" i="1" dirty="0" err="1"/>
              <a:t>Coolmomentum</a:t>
            </a:r>
            <a:r>
              <a:rPr lang="fr-FR" sz="1100" i="1" dirty="0"/>
              <a:t>: A </a:t>
            </a:r>
            <a:r>
              <a:rPr lang="fr-FR" sz="1100" i="1" dirty="0" err="1"/>
              <a:t>method</a:t>
            </a:r>
            <a:r>
              <a:rPr lang="fr-FR" sz="1100" i="1" dirty="0"/>
              <a:t> for </a:t>
            </a:r>
            <a:r>
              <a:rPr lang="fr-FR" sz="1100" i="1" dirty="0" err="1"/>
              <a:t>stochastic</a:t>
            </a:r>
            <a:r>
              <a:rPr lang="fr-FR" sz="1100" i="1" dirty="0"/>
              <a:t> </a:t>
            </a:r>
            <a:r>
              <a:rPr lang="fr-FR" sz="1100" i="1" dirty="0" err="1"/>
              <a:t>optimization</a:t>
            </a:r>
            <a:r>
              <a:rPr lang="fr-FR" sz="1100" i="1" dirty="0"/>
              <a:t> by </a:t>
            </a:r>
            <a:r>
              <a:rPr lang="fr-FR" sz="1100" i="1" dirty="0" err="1"/>
              <a:t>langevin</a:t>
            </a:r>
            <a:r>
              <a:rPr lang="fr-FR" sz="1100" i="1" dirty="0"/>
              <a:t> </a:t>
            </a:r>
            <a:r>
              <a:rPr lang="fr-FR" sz="1100" i="1" dirty="0" err="1"/>
              <a:t>dynamics</a:t>
            </a:r>
            <a:r>
              <a:rPr lang="fr-FR" sz="1100" i="1" dirty="0"/>
              <a:t> </a:t>
            </a:r>
            <a:r>
              <a:rPr lang="fr-FR" sz="1100" i="1" dirty="0" err="1"/>
              <a:t>with</a:t>
            </a:r>
            <a:r>
              <a:rPr lang="fr-FR" sz="1100" i="1" dirty="0"/>
              <a:t> </a:t>
            </a:r>
            <a:r>
              <a:rPr lang="fr-FR" sz="1100" i="1" dirty="0" err="1"/>
              <a:t>simulated</a:t>
            </a:r>
            <a:r>
              <a:rPr lang="fr-FR" sz="1100" i="1" dirty="0"/>
              <a:t> </a:t>
            </a:r>
            <a:r>
              <a:rPr lang="fr-FR" sz="1100" i="1" dirty="0" err="1"/>
              <a:t>annealing</a:t>
            </a:r>
            <a:r>
              <a:rPr lang="fr-FR" sz="1100" i="1" dirty="0"/>
              <a:t>. Scientific Reports 11(1), 10705 (2021)</a:t>
            </a:r>
          </a:p>
          <a:p>
            <a:pPr algn="r"/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40133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FC77B-C798-EB44-AE00-9748DDFA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19" y="5438942"/>
            <a:ext cx="4909445" cy="68951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RESULTS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F7F77E-59D5-C041-A2DD-E3BA7D5E1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5646" y="5966696"/>
            <a:ext cx="8140246" cy="689515"/>
          </a:xfrm>
        </p:spPr>
        <p:txBody>
          <a:bodyPr>
            <a:normAutofit/>
          </a:bodyPr>
          <a:lstStyle/>
          <a:p>
            <a:r>
              <a:rPr lang="en" dirty="0"/>
              <a:t>Revisiting Optimal Class Ratios in Imbalanced Learning, JDSE 2025</a:t>
            </a:r>
            <a:br>
              <a:rPr lang="en" dirty="0"/>
            </a:b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A393AC7-C7FD-734F-B8C6-DCDE069BEB3E}"/>
              </a:ext>
            </a:extLst>
          </p:cNvPr>
          <p:cNvGrpSpPr/>
          <p:nvPr/>
        </p:nvGrpSpPr>
        <p:grpSpPr>
          <a:xfrm>
            <a:off x="328110" y="1079839"/>
            <a:ext cx="5931090" cy="3831348"/>
            <a:chOff x="328110" y="1079839"/>
            <a:chExt cx="5931090" cy="383134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9F9CBB0-81FC-1A4D-AA91-6A23C4A51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10" y="1079839"/>
              <a:ext cx="5931090" cy="3558654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60E5740-957E-F94A-99D9-4DD8BC9DCD2E}"/>
                </a:ext>
              </a:extLst>
            </p:cNvPr>
            <p:cNvSpPr txBox="1"/>
            <p:nvPr/>
          </p:nvSpPr>
          <p:spPr>
            <a:xfrm>
              <a:off x="1213952" y="4449522"/>
              <a:ext cx="3831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Gradient Descent using the Perceptron loss</a:t>
              </a:r>
            </a:p>
            <a:p>
              <a:pPr algn="ctr"/>
              <a:endParaRPr lang="fr-FR" sz="1200" b="1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32FAC1-7029-CA4A-9F9B-F2FCF4AE4072}"/>
              </a:ext>
            </a:extLst>
          </p:cNvPr>
          <p:cNvGrpSpPr/>
          <p:nvPr/>
        </p:nvGrpSpPr>
        <p:grpSpPr>
          <a:xfrm>
            <a:off x="5931090" y="1079839"/>
            <a:ext cx="5932800" cy="3857947"/>
            <a:chOff x="5931090" y="1079839"/>
            <a:chExt cx="5932800" cy="385794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C4AEB16-B5E3-2D4C-8E24-73170C931FE6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1090" y="1079839"/>
              <a:ext cx="5932800" cy="3560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4995CF4-CAF4-EB41-B77B-85C190529082}"/>
                </a:ext>
              </a:extLst>
            </p:cNvPr>
            <p:cNvSpPr txBox="1"/>
            <p:nvPr/>
          </p:nvSpPr>
          <p:spPr>
            <a:xfrm>
              <a:off x="6981841" y="4476121"/>
              <a:ext cx="3831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Gradient Descent using the Hinge loss</a:t>
              </a:r>
            </a:p>
            <a:p>
              <a:pPr algn="ctr"/>
              <a:endParaRPr lang="fr-F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086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FC77B-C798-EB44-AE00-9748DDFA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19" y="5438942"/>
            <a:ext cx="4909445" cy="68951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RESULTS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F7F77E-59D5-C041-A2DD-E3BA7D5E1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5646" y="5966696"/>
            <a:ext cx="8140246" cy="689515"/>
          </a:xfrm>
        </p:spPr>
        <p:txBody>
          <a:bodyPr>
            <a:normAutofit/>
          </a:bodyPr>
          <a:lstStyle/>
          <a:p>
            <a:r>
              <a:rPr lang="en" dirty="0"/>
              <a:t>Revisiting Optimal Class Ratios in Imbalanced Learning, JDSE 2025</a:t>
            </a:r>
            <a:br>
              <a:rPr lang="en" dirty="0"/>
            </a:b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A393AC7-C7FD-734F-B8C6-DCDE069BEB3E}"/>
              </a:ext>
            </a:extLst>
          </p:cNvPr>
          <p:cNvGrpSpPr/>
          <p:nvPr/>
        </p:nvGrpSpPr>
        <p:grpSpPr>
          <a:xfrm>
            <a:off x="508127" y="1079839"/>
            <a:ext cx="5571055" cy="3831348"/>
            <a:chOff x="508127" y="1079839"/>
            <a:chExt cx="5571055" cy="383134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9F9CBB0-81FC-1A4D-AA91-6A23C4A51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127" y="1079839"/>
              <a:ext cx="5571055" cy="3558654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60E5740-957E-F94A-99D9-4DD8BC9DCD2E}"/>
                </a:ext>
              </a:extLst>
            </p:cNvPr>
            <p:cNvSpPr txBox="1"/>
            <p:nvPr/>
          </p:nvSpPr>
          <p:spPr>
            <a:xfrm>
              <a:off x="1213952" y="4449522"/>
              <a:ext cx="3831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Langevin Dynamics using the Hinge loss</a:t>
              </a:r>
            </a:p>
            <a:p>
              <a:pPr algn="ctr"/>
              <a:endParaRPr lang="fr-FR" sz="1200" b="1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32FAC1-7029-CA4A-9F9B-F2FCF4AE4072}"/>
              </a:ext>
            </a:extLst>
          </p:cNvPr>
          <p:cNvGrpSpPr/>
          <p:nvPr/>
        </p:nvGrpSpPr>
        <p:grpSpPr>
          <a:xfrm>
            <a:off x="6153015" y="1079839"/>
            <a:ext cx="5488950" cy="3857947"/>
            <a:chOff x="6153015" y="1079839"/>
            <a:chExt cx="5488950" cy="385794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C4AEB16-B5E3-2D4C-8E24-73170C931FE6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3015" y="1079839"/>
              <a:ext cx="5488950" cy="3560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4995CF4-CAF4-EB41-B77B-85C190529082}"/>
                </a:ext>
              </a:extLst>
            </p:cNvPr>
            <p:cNvSpPr txBox="1"/>
            <p:nvPr/>
          </p:nvSpPr>
          <p:spPr>
            <a:xfrm>
              <a:off x="6981841" y="4476121"/>
              <a:ext cx="3831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Langevin Dynamics using the Error-Counting loss</a:t>
              </a:r>
            </a:p>
            <a:p>
              <a:pPr algn="ctr"/>
              <a:endParaRPr lang="fr-F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FC77B-C798-EB44-AE00-9748DDFA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19" y="5438942"/>
            <a:ext cx="4909445" cy="68951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Conclusion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F7F77E-59D5-C041-A2DD-E3BA7D5E1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5646" y="5966696"/>
            <a:ext cx="8140246" cy="689515"/>
          </a:xfrm>
        </p:spPr>
        <p:txBody>
          <a:bodyPr>
            <a:normAutofit/>
          </a:bodyPr>
          <a:lstStyle/>
          <a:p>
            <a:r>
              <a:rPr lang="en" dirty="0"/>
              <a:t>Revisiting Optimal Class Ratios in Imbalanced Learning, JDSE 2025</a:t>
            </a:r>
            <a:br>
              <a:rPr lang="en" dirty="0"/>
            </a:b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5620749-0FE4-A64D-B678-CCAA57291D26}"/>
              </a:ext>
            </a:extLst>
          </p:cNvPr>
          <p:cNvGrpSpPr/>
          <p:nvPr/>
        </p:nvGrpSpPr>
        <p:grpSpPr>
          <a:xfrm>
            <a:off x="2456597" y="1972057"/>
            <a:ext cx="8239695" cy="2215991"/>
            <a:chOff x="2456597" y="1972057"/>
            <a:chExt cx="8239695" cy="2215991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71AF086-68A5-4A43-94CD-70BDA7919D68}"/>
                </a:ext>
              </a:extLst>
            </p:cNvPr>
            <p:cNvSpPr txBox="1"/>
            <p:nvPr/>
          </p:nvSpPr>
          <p:spPr>
            <a:xfrm>
              <a:off x="2750661" y="1972057"/>
              <a:ext cx="234230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800" dirty="0"/>
                <a:t>0.5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DD3B72B-F82F-A140-A3B5-29BD2288ABA9}"/>
                </a:ext>
              </a:extLst>
            </p:cNvPr>
            <p:cNvSpPr txBox="1"/>
            <p:nvPr/>
          </p:nvSpPr>
          <p:spPr>
            <a:xfrm>
              <a:off x="2456597" y="3166281"/>
              <a:ext cx="184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CB992CD1-99E1-5A4B-862E-DD339E4DA2D0}"/>
                </a:ext>
              </a:extLst>
            </p:cNvPr>
            <p:cNvCxnSpPr>
              <a:cxnSpLocks/>
            </p:cNvCxnSpPr>
            <p:nvPr/>
          </p:nvCxnSpPr>
          <p:spPr>
            <a:xfrm>
              <a:off x="2866030" y="2115403"/>
              <a:ext cx="2226939" cy="190841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1425D1A7-1E2D-AD4F-968F-7C210A5A61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0661" y="2115403"/>
              <a:ext cx="2342308" cy="190841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DFA56BB-7C36-234E-BC60-537F068693AE}"/>
                </a:ext>
              </a:extLst>
            </p:cNvPr>
            <p:cNvSpPr txBox="1"/>
            <p:nvPr/>
          </p:nvSpPr>
          <p:spPr>
            <a:xfrm>
              <a:off x="5836692" y="2469444"/>
              <a:ext cx="48596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600" b="1" dirty="0"/>
                <a:t>TUNABLE</a:t>
              </a:r>
            </a:p>
            <a:p>
              <a:pPr algn="ctr"/>
              <a:r>
                <a:rPr lang="fr-FR" sz="3600" b="1" dirty="0"/>
                <a:t> HYPERPARAMETER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C9750DC-6DB8-ED44-86AD-EF840DD0715E}"/>
              </a:ext>
            </a:extLst>
          </p:cNvPr>
          <p:cNvGrpSpPr/>
          <p:nvPr/>
        </p:nvGrpSpPr>
        <p:grpSpPr>
          <a:xfrm>
            <a:off x="2216942" y="928748"/>
            <a:ext cx="7758115" cy="529200"/>
            <a:chOff x="2216942" y="928748"/>
            <a:chExt cx="7758115" cy="529200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1A3E7EF-35CF-2946-B6F8-D27E1D42CB5E}"/>
                </a:ext>
              </a:extLst>
            </p:cNvPr>
            <p:cNvSpPr txBox="1"/>
            <p:nvPr/>
          </p:nvSpPr>
          <p:spPr>
            <a:xfrm>
              <a:off x="2216942" y="962516"/>
              <a:ext cx="7758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OPTIMAL IMBALANCE RATIO             IN THE TRAIN SET: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0C1560D-F433-D344-9C87-82172DCF06F3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8787" y="928748"/>
              <a:ext cx="979200" cy="52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FC77B-C798-EB44-AE00-9748DDFA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19" y="5438942"/>
            <a:ext cx="4909445" cy="68951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ADDITIONAL INFOS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F7F77E-59D5-C041-A2DD-E3BA7D5E1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5646" y="5966696"/>
            <a:ext cx="8140246" cy="689515"/>
          </a:xfrm>
        </p:spPr>
        <p:txBody>
          <a:bodyPr>
            <a:normAutofit/>
          </a:bodyPr>
          <a:lstStyle/>
          <a:p>
            <a:r>
              <a:rPr lang="en" dirty="0"/>
              <a:t>Revisiting Optimal Class Ratios in Imbalanced Learning, JDSE 2025</a:t>
            </a:r>
            <a:br>
              <a:rPr lang="en" dirty="0"/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0D826C-AD4E-8441-8469-BECE538F1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34" y="735124"/>
            <a:ext cx="5115677" cy="4176063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303967C2-A0A3-E245-9E2F-D92FFB9FF11D}"/>
              </a:ext>
            </a:extLst>
          </p:cNvPr>
          <p:cNvGrpSpPr/>
          <p:nvPr/>
        </p:nvGrpSpPr>
        <p:grpSpPr>
          <a:xfrm>
            <a:off x="6423191" y="942105"/>
            <a:ext cx="4876966" cy="2486895"/>
            <a:chOff x="6343929" y="1937139"/>
            <a:chExt cx="4876966" cy="2486895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3448CF39-A8CA-664C-98D0-77A2F5245F1C}"/>
                </a:ext>
              </a:extLst>
            </p:cNvPr>
            <p:cNvGrpSpPr/>
            <p:nvPr/>
          </p:nvGrpSpPr>
          <p:grpSpPr>
            <a:xfrm>
              <a:off x="6343929" y="1937139"/>
              <a:ext cx="4876966" cy="2049899"/>
              <a:chOff x="6343929" y="1937139"/>
              <a:chExt cx="4876966" cy="2049899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EE680AC8-A624-354A-8484-0479FF06F047}"/>
                  </a:ext>
                </a:extLst>
              </p:cNvPr>
              <p:cNvGrpSpPr/>
              <p:nvPr/>
            </p:nvGrpSpPr>
            <p:grpSpPr>
              <a:xfrm>
                <a:off x="6343929" y="1937139"/>
                <a:ext cx="4808561" cy="2049899"/>
                <a:chOff x="6343929" y="1937139"/>
                <a:chExt cx="4808561" cy="2049899"/>
              </a:xfrm>
            </p:grpSpPr>
            <p:sp>
              <p:nvSpPr>
                <p:cNvPr id="6" name="ZoneTexte 5">
                  <a:extLst>
                    <a:ext uri="{FF2B5EF4-FFF2-40B4-BE49-F238E27FC236}">
                      <a16:creationId xmlns:a16="http://schemas.microsoft.com/office/drawing/2014/main" id="{C2E49213-F672-5141-B9B7-B8A2C3481CCE}"/>
                    </a:ext>
                  </a:extLst>
                </p:cNvPr>
                <p:cNvSpPr txBox="1"/>
                <p:nvPr/>
              </p:nvSpPr>
              <p:spPr>
                <a:xfrm>
                  <a:off x="6423191" y="2086458"/>
                  <a:ext cx="18293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/>
                    <a:t>Hyperparameters</a:t>
                  </a:r>
                  <a:endParaRPr lang="fr-FR" dirty="0"/>
                </a:p>
              </p:txBody>
            </p:sp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65A06946-AB02-C34B-91A9-832B6B68729B}"/>
                    </a:ext>
                  </a:extLst>
                </p:cNvPr>
                <p:cNvSpPr txBox="1"/>
                <p:nvPr/>
              </p:nvSpPr>
              <p:spPr>
                <a:xfrm>
                  <a:off x="8745809" y="2058911"/>
                  <a:ext cx="5293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GD</a:t>
                  </a:r>
                </a:p>
              </p:txBody>
            </p:sp>
            <p:sp>
              <p:nvSpPr>
                <p:cNvPr id="8" name="ZoneTexte 7">
                  <a:extLst>
                    <a:ext uri="{FF2B5EF4-FFF2-40B4-BE49-F238E27FC236}">
                      <a16:creationId xmlns:a16="http://schemas.microsoft.com/office/drawing/2014/main" id="{727C7EBE-AC23-4240-BB9F-12ED2C057A9E}"/>
                    </a:ext>
                  </a:extLst>
                </p:cNvPr>
                <p:cNvSpPr txBox="1"/>
                <p:nvPr/>
              </p:nvSpPr>
              <p:spPr>
                <a:xfrm>
                  <a:off x="9921863" y="2032672"/>
                  <a:ext cx="9843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Langevin</a:t>
                  </a:r>
                </a:p>
              </p:txBody>
            </p:sp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5802F552-7C30-A342-9C3B-CA7D197F4399}"/>
                    </a:ext>
                  </a:extLst>
                </p:cNvPr>
                <p:cNvSpPr txBox="1"/>
                <p:nvPr/>
              </p:nvSpPr>
              <p:spPr>
                <a:xfrm>
                  <a:off x="6659243" y="3101863"/>
                  <a:ext cx="14189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Learning rate</a:t>
                  </a:r>
                </a:p>
              </p:txBody>
            </p:sp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4812B282-6412-F843-A6F5-E7B739BADB2E}"/>
                    </a:ext>
                  </a:extLst>
                </p:cNvPr>
                <p:cNvSpPr txBox="1"/>
                <p:nvPr/>
              </p:nvSpPr>
              <p:spPr>
                <a:xfrm>
                  <a:off x="6915724" y="2596307"/>
                  <a:ext cx="9060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/>
                    <a:t>maxiter</a:t>
                  </a:r>
                  <a:endParaRPr lang="fr-FR" dirty="0"/>
                </a:p>
              </p:txBody>
            </p:sp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35487032-3E3B-3A49-9B79-F7D09C0F3EEA}"/>
                    </a:ext>
                  </a:extLst>
                </p:cNvPr>
                <p:cNvSpPr txBox="1"/>
                <p:nvPr/>
              </p:nvSpPr>
              <p:spPr>
                <a:xfrm>
                  <a:off x="7289211" y="3570905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/>
                    <a:t>T</a:t>
                  </a:r>
                  <a:endParaRPr lang="fr-FR" dirty="0"/>
                </a:p>
              </p:txBody>
            </p:sp>
            <p:cxnSp>
              <p:nvCxnSpPr>
                <p:cNvPr id="13" name="Connecteur droit 12">
                  <a:extLst>
                    <a:ext uri="{FF2B5EF4-FFF2-40B4-BE49-F238E27FC236}">
                      <a16:creationId xmlns:a16="http://schemas.microsoft.com/office/drawing/2014/main" id="{56114157-58A8-A749-97E8-8CA1D8070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7959" y="1937139"/>
                  <a:ext cx="0" cy="20427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>
                  <a:extLst>
                    <a:ext uri="{FF2B5EF4-FFF2-40B4-BE49-F238E27FC236}">
                      <a16:creationId xmlns:a16="http://schemas.microsoft.com/office/drawing/2014/main" id="{F8FBA6B0-37AB-8147-B89D-DA7C36AAF9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37589" y="1937139"/>
                  <a:ext cx="0" cy="20427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>
                  <a:extLst>
                    <a:ext uri="{FF2B5EF4-FFF2-40B4-BE49-F238E27FC236}">
                      <a16:creationId xmlns:a16="http://schemas.microsoft.com/office/drawing/2014/main" id="{C87F9412-E607-694A-AD5B-6CBF97F4BF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52490" y="1937139"/>
                  <a:ext cx="0" cy="20427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FDA2D0A7-DD48-C746-99EE-C46341B437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55302" y="2526048"/>
                  <a:ext cx="4797188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770096E8-E368-9E4D-A965-68BDB175AC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55302" y="3019424"/>
                  <a:ext cx="4797188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>
                  <a:extLst>
                    <a:ext uri="{FF2B5EF4-FFF2-40B4-BE49-F238E27FC236}">
                      <a16:creationId xmlns:a16="http://schemas.microsoft.com/office/drawing/2014/main" id="{C8CD2A10-4734-E943-8463-C27F9EEE54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3929" y="3515073"/>
                  <a:ext cx="4797188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38D4CDC1-E858-9046-813B-B4098543EF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55302" y="3979938"/>
                  <a:ext cx="4797188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>
                  <a:extLst>
                    <a:ext uri="{FF2B5EF4-FFF2-40B4-BE49-F238E27FC236}">
                      <a16:creationId xmlns:a16="http://schemas.microsoft.com/office/drawing/2014/main" id="{B891A58C-601A-C648-8988-454391EED7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55302" y="1937139"/>
                  <a:ext cx="4797188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>
                  <a:extLst>
                    <a:ext uri="{FF2B5EF4-FFF2-40B4-BE49-F238E27FC236}">
                      <a16:creationId xmlns:a16="http://schemas.microsoft.com/office/drawing/2014/main" id="{20E358F4-2F4D-F249-BEEA-65AC28D430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3929" y="1944239"/>
                  <a:ext cx="0" cy="2042799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86762AD5-A90B-5B4C-9477-F4064327F913}"/>
                    </a:ext>
                  </a:extLst>
                </p:cNvPr>
                <p:cNvSpPr txBox="1"/>
                <p:nvPr/>
              </p:nvSpPr>
              <p:spPr>
                <a:xfrm>
                  <a:off x="8777317" y="2596307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200</a:t>
                  </a:r>
                </a:p>
              </p:txBody>
            </p:sp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824C1B22-0E3A-B041-A683-12624A4FB838}"/>
                    </a:ext>
                  </a:extLst>
                </p:cNvPr>
                <p:cNvSpPr txBox="1"/>
                <p:nvPr/>
              </p:nvSpPr>
              <p:spPr>
                <a:xfrm>
                  <a:off x="10000058" y="2599265"/>
                  <a:ext cx="81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15,000</a:t>
                  </a:r>
                </a:p>
              </p:txBody>
            </p:sp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DB083C01-971F-3548-B7B4-232A3AE8D01A}"/>
                    </a:ext>
                  </a:extLst>
                </p:cNvPr>
                <p:cNvSpPr txBox="1"/>
                <p:nvPr/>
              </p:nvSpPr>
              <p:spPr>
                <a:xfrm>
                  <a:off x="8801056" y="3097975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0.8</a:t>
                  </a:r>
                </a:p>
              </p:txBody>
            </p:sp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F75AE2D3-17F8-0545-AE66-1AB20496A649}"/>
                    </a:ext>
                  </a:extLst>
                </p:cNvPr>
                <p:cNvSpPr txBox="1"/>
                <p:nvPr/>
              </p:nvSpPr>
              <p:spPr>
                <a:xfrm>
                  <a:off x="10289624" y="3069039"/>
                  <a:ext cx="2487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/</a:t>
                  </a:r>
                </a:p>
              </p:txBody>
            </p:sp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2D4BA744-D0DE-7F4F-A172-9BD348EB855A}"/>
                    </a:ext>
                  </a:extLst>
                </p:cNvPr>
                <p:cNvSpPr txBox="1"/>
                <p:nvPr/>
              </p:nvSpPr>
              <p:spPr>
                <a:xfrm>
                  <a:off x="8918381" y="3572994"/>
                  <a:ext cx="2487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/</a:t>
                  </a:r>
                </a:p>
              </p:txBody>
            </p:sp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24B360E1-0792-E545-94BE-BE7CF5CE267B}"/>
                    </a:ext>
                  </a:extLst>
                </p:cNvPr>
                <p:cNvSpPr txBox="1"/>
                <p:nvPr/>
              </p:nvSpPr>
              <p:spPr>
                <a:xfrm>
                  <a:off x="9717368" y="3573342"/>
                  <a:ext cx="1433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0.05 -&gt; 0.005</a:t>
                  </a:r>
                </a:p>
              </p:txBody>
            </p:sp>
          </p:grp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A120906B-ACDD-CE42-83E8-18D995B7D1EC}"/>
                  </a:ext>
                </a:extLst>
              </p:cNvPr>
              <p:cNvSpPr txBox="1"/>
              <p:nvPr/>
            </p:nvSpPr>
            <p:spPr>
              <a:xfrm>
                <a:off x="10940049" y="3504011"/>
                <a:ext cx="280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*</a:t>
                </a:r>
              </a:p>
            </p:txBody>
          </p:sp>
        </p:grp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05843D81-57DF-1943-A0B6-77EFBC432B26}"/>
                </a:ext>
              </a:extLst>
            </p:cNvPr>
            <p:cNvSpPr txBox="1"/>
            <p:nvPr/>
          </p:nvSpPr>
          <p:spPr>
            <a:xfrm>
              <a:off x="6539828" y="4054702"/>
              <a:ext cx="4428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*0.05 for the first 1,500 </a:t>
              </a:r>
              <a:r>
                <a:rPr lang="fr-FR" dirty="0" err="1"/>
                <a:t>iterations</a:t>
              </a:r>
              <a:r>
                <a:rPr lang="fr-FR" dirty="0"/>
                <a:t>, 0.005 </a:t>
              </a:r>
              <a:r>
                <a:rPr lang="fr-FR" dirty="0" err="1"/>
                <a:t>then</a:t>
              </a:r>
              <a:endParaRPr lang="fr-F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0B0BCB38-9092-6F45-9A33-3AB6914CB7EA}"/>
                  </a:ext>
                </a:extLst>
              </p:cNvPr>
              <p:cNvSpPr txBox="1"/>
              <p:nvPr/>
            </p:nvSpPr>
            <p:spPr>
              <a:xfrm>
                <a:off x="7554284" y="3880705"/>
                <a:ext cx="3760579" cy="9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4400" dirty="0"/>
                  <a:t>exp(-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44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4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fr-FR" sz="4400" dirty="0"/>
                  <a:t>)</a:t>
                </a:r>
              </a:p>
            </p:txBody>
          </p:sp>
        </mc:Choice>
        <mc:Fallback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0B0BCB38-9092-6F45-9A33-3AB6914CB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284" y="3880705"/>
                <a:ext cx="3760579" cy="976999"/>
              </a:xfrm>
              <a:prstGeom prst="rect">
                <a:avLst/>
              </a:prstGeom>
              <a:blipFill>
                <a:blip r:embed="rId3"/>
                <a:stretch>
                  <a:fillRect l="-8754" t="-2597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0705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2631</TotalTime>
  <Words>248</Words>
  <Application>Microsoft Macintosh PowerPoint</Application>
  <PresentationFormat>Grand écran</PresentationFormat>
  <Paragraphs>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Cambria Math</vt:lpstr>
      <vt:lpstr>Gill Sans MT</vt:lpstr>
      <vt:lpstr>Wingdings 2</vt:lpstr>
      <vt:lpstr>Dividende</vt:lpstr>
      <vt:lpstr>Revisiting Optimal Class Ratios in Imbalanced Learning</vt:lpstr>
      <vt:lpstr>DATA</vt:lpstr>
      <vt:lpstr>Methods</vt:lpstr>
      <vt:lpstr>RESULTS</vt:lpstr>
      <vt:lpstr>RESULTS</vt:lpstr>
      <vt:lpstr>Conclusion</vt:lpstr>
      <vt:lpstr>ADDITIONAL INFOS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Optimal Class Ratios in Imbalanced Learning </dc:title>
  <dc:creator>Microsoft Office User</dc:creator>
  <cp:lastModifiedBy>Microsoft Office User</cp:lastModifiedBy>
  <cp:revision>18</cp:revision>
  <cp:lastPrinted>2025-09-24T00:09:03Z</cp:lastPrinted>
  <dcterms:created xsi:type="dcterms:W3CDTF">2025-09-23T13:21:58Z</dcterms:created>
  <dcterms:modified xsi:type="dcterms:W3CDTF">2025-09-25T09:13:22Z</dcterms:modified>
</cp:coreProperties>
</file>